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213" userDrawn="1">
          <p15:clr>
            <a:srgbClr val="A4A3A4"/>
          </p15:clr>
        </p15:guide>
        <p15:guide id="3" pos="4027" userDrawn="1">
          <p15:clr>
            <a:srgbClr val="A4A3A4"/>
          </p15:clr>
        </p15:guide>
        <p15:guide id="4" pos="5842" userDrawn="1">
          <p15:clr>
            <a:srgbClr val="A4A3A4"/>
          </p15:clr>
        </p15:guide>
        <p15:guide id="5" pos="39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959" autoAdjust="0"/>
    <p:restoredTop sz="94660"/>
  </p:normalViewPr>
  <p:slideViewPr>
    <p:cSldViewPr snapToGrid="0">
      <p:cViewPr>
        <p:scale>
          <a:sx n="81" d="100"/>
          <a:sy n="81" d="100"/>
        </p:scale>
        <p:origin x="-1452" y="282"/>
      </p:cViewPr>
      <p:guideLst>
        <p:guide orient="horz" pos="2160"/>
        <p:guide pos="2213"/>
        <p:guide pos="4027"/>
        <p:guide pos="5842"/>
        <p:guide pos="3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FC770E8E-4F48-4E82-AE9E-865C0EA9387F}" type="datetimeFigureOut">
              <a:rPr lang="de-DE" smtClean="0"/>
              <a:t>13.09.2019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66803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FC770E8E-4F48-4E82-AE9E-865C0EA9387F}" type="datetimeFigureOut">
              <a:rPr lang="de-DE" smtClean="0"/>
              <a:t>13.09.2019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358327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FC770E8E-4F48-4E82-AE9E-865C0EA9387F}" type="datetimeFigureOut">
              <a:rPr lang="de-DE" smtClean="0"/>
              <a:t>13.09.2019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430728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FC770E8E-4F48-4E82-AE9E-865C0EA9387F}" type="datetimeFigureOut">
              <a:rPr lang="de-DE" smtClean="0"/>
              <a:t>13.09.2019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113623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FC770E8E-4F48-4E82-AE9E-865C0EA9387F}" type="datetimeFigureOut">
              <a:rPr lang="de-DE" smtClean="0"/>
              <a:t>13.09.2019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3818278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FC770E8E-4F48-4E82-AE9E-865C0EA9387F}" type="datetimeFigureOut">
              <a:rPr lang="de-DE" smtClean="0"/>
              <a:t>13.09.2019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354451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2329" y="2505075"/>
            <a:ext cx="4190702"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14913" y="2505075"/>
            <a:ext cx="4211340"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FC770E8E-4F48-4E82-AE9E-865C0EA9387F}" type="datetimeFigureOut">
              <a:rPr lang="de-DE" smtClean="0"/>
              <a:t>13.09.2019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1889813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FC770E8E-4F48-4E82-AE9E-865C0EA9387F}" type="datetimeFigureOut">
              <a:rPr lang="de-DE" smtClean="0"/>
              <a:t>13.09.2019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2733802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70E8E-4F48-4E82-AE9E-865C0EA9387F}" type="datetimeFigureOut">
              <a:rPr lang="de-DE" smtClean="0"/>
              <a:t>13.09.2019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253058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smtClean="0"/>
              <a:t>Titelmasterformat durch Klicken bearbeiten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FC770E8E-4F48-4E82-AE9E-865C0EA9387F}" type="datetimeFigureOut">
              <a:rPr lang="de-DE" smtClean="0"/>
              <a:t>13.09.2019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2360365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FC770E8E-4F48-4E82-AE9E-865C0EA9387F}" type="datetimeFigureOut">
              <a:rPr lang="de-DE" smtClean="0"/>
              <a:t>13.09.2019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94F8CD7-0C51-4B24-AC0B-83D06EA6584D}" type="slidenum">
              <a:rPr lang="de-DE" smtClean="0"/>
              <a:t>‹Nr.›</a:t>
            </a:fld>
            <a:endParaRPr lang="de-DE"/>
          </a:p>
        </p:txBody>
      </p:sp>
    </p:spTree>
    <p:extLst>
      <p:ext uri="{BB962C8B-B14F-4D97-AF65-F5344CB8AC3E}">
        <p14:creationId xmlns:p14="http://schemas.microsoft.com/office/powerpoint/2010/main" val="1928937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70E8E-4F48-4E82-AE9E-865C0EA9387F}" type="datetimeFigureOut">
              <a:rPr lang="de-DE" smtClean="0"/>
              <a:t>13.09.2019</a:t>
            </a:fld>
            <a:endParaRPr lang="de-DE"/>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F8CD7-0C51-4B24-AC0B-83D06EA6584D}" type="slidenum">
              <a:rPr lang="de-DE" smtClean="0"/>
              <a:t>‹Nr.›</a:t>
            </a:fld>
            <a:endParaRPr lang="de-DE"/>
          </a:p>
        </p:txBody>
      </p:sp>
    </p:spTree>
    <p:extLst>
      <p:ext uri="{BB962C8B-B14F-4D97-AF65-F5344CB8AC3E}">
        <p14:creationId xmlns:p14="http://schemas.microsoft.com/office/powerpoint/2010/main" val="4166049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aria.mascia@bvt-ev.de"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p:cNvSpPr/>
          <p:nvPr/>
        </p:nvSpPr>
        <p:spPr>
          <a:xfrm>
            <a:off x="731520" y="143692"/>
            <a:ext cx="2677886" cy="6570618"/>
          </a:xfrm>
          <a:prstGeom prst="round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Abgerundetes Rechteck 10"/>
          <p:cNvSpPr/>
          <p:nvPr/>
        </p:nvSpPr>
        <p:spPr>
          <a:xfrm>
            <a:off x="3614062" y="126273"/>
            <a:ext cx="2677886" cy="6570618"/>
          </a:xfrm>
          <a:prstGeom prst="round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17"/>
          <p:cNvSpPr/>
          <p:nvPr/>
        </p:nvSpPr>
        <p:spPr>
          <a:xfrm>
            <a:off x="6496604" y="108854"/>
            <a:ext cx="2677886" cy="6570618"/>
          </a:xfrm>
          <a:prstGeom prst="round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hteck 2"/>
          <p:cNvSpPr/>
          <p:nvPr/>
        </p:nvSpPr>
        <p:spPr>
          <a:xfrm>
            <a:off x="4195989" y="294536"/>
            <a:ext cx="1287917" cy="369332"/>
          </a:xfrm>
          <a:prstGeom prst="rect">
            <a:avLst/>
          </a:prstGeom>
        </p:spPr>
        <p:txBody>
          <a:bodyPr wrap="none">
            <a:spAutoFit/>
          </a:bodyPr>
          <a:lstStyle/>
          <a:p>
            <a:r>
              <a:rPr lang="de-DE" b="1" dirty="0">
                <a:solidFill>
                  <a:schemeClr val="accent2"/>
                </a:solidFill>
              </a:rPr>
              <a:t>Fortbildung</a:t>
            </a:r>
          </a:p>
        </p:txBody>
      </p:sp>
      <p:sp>
        <p:nvSpPr>
          <p:cNvPr id="27" name="Rechteck 26"/>
          <p:cNvSpPr/>
          <p:nvPr/>
        </p:nvSpPr>
        <p:spPr>
          <a:xfrm>
            <a:off x="3790383" y="998083"/>
            <a:ext cx="2347415" cy="1477328"/>
          </a:xfrm>
          <a:prstGeom prst="rect">
            <a:avLst/>
          </a:prstGeom>
        </p:spPr>
        <p:txBody>
          <a:bodyPr wrap="square">
            <a:spAutoFit/>
          </a:bodyPr>
          <a:lstStyle/>
          <a:p>
            <a:pPr algn="ctr"/>
            <a:r>
              <a:rPr lang="de-DE" dirty="0"/>
              <a:t>V</a:t>
            </a:r>
            <a:r>
              <a:rPr lang="de-DE" dirty="0" smtClean="0"/>
              <a:t>olljährig </a:t>
            </a:r>
            <a:r>
              <a:rPr lang="de-DE" dirty="0"/>
              <a:t>= </a:t>
            </a:r>
            <a:r>
              <a:rPr lang="de-DE" dirty="0" smtClean="0"/>
              <a:t>Erwachsen</a:t>
            </a:r>
            <a:r>
              <a:rPr lang="de-DE" dirty="0"/>
              <a:t>?</a:t>
            </a:r>
          </a:p>
          <a:p>
            <a:pPr algn="ctr"/>
            <a:endParaRPr lang="de-DE" dirty="0" smtClean="0"/>
          </a:p>
          <a:p>
            <a:pPr algn="ctr"/>
            <a:r>
              <a:rPr lang="de-DE" dirty="0" smtClean="0"/>
              <a:t>Der Weg in die Selbständigkeit </a:t>
            </a:r>
            <a:endParaRPr lang="de-DE" dirty="0"/>
          </a:p>
        </p:txBody>
      </p:sp>
      <p:sp>
        <p:nvSpPr>
          <p:cNvPr id="28" name="Rechteck 27"/>
          <p:cNvSpPr/>
          <p:nvPr/>
        </p:nvSpPr>
        <p:spPr>
          <a:xfrm>
            <a:off x="3779297" y="2869275"/>
            <a:ext cx="2243351" cy="1200329"/>
          </a:xfrm>
          <a:prstGeom prst="rect">
            <a:avLst/>
          </a:prstGeom>
        </p:spPr>
        <p:txBody>
          <a:bodyPr wrap="square">
            <a:spAutoFit/>
          </a:bodyPr>
          <a:lstStyle/>
          <a:p>
            <a:pPr algn="ctr"/>
            <a:r>
              <a:rPr lang="de-DE" dirty="0"/>
              <a:t>a</a:t>
            </a:r>
            <a:r>
              <a:rPr lang="de-DE" dirty="0" smtClean="0"/>
              <a:t>m</a:t>
            </a:r>
            <a:r>
              <a:rPr lang="de-DE" dirty="0" smtClean="0">
                <a:solidFill>
                  <a:srgbClr val="FF0000"/>
                </a:solidFill>
              </a:rPr>
              <a:t> </a:t>
            </a:r>
            <a:r>
              <a:rPr lang="de-DE" dirty="0" smtClean="0"/>
              <a:t>08.</a:t>
            </a:r>
            <a:r>
              <a:rPr lang="de-DE" dirty="0" smtClean="0">
                <a:solidFill>
                  <a:srgbClr val="FF0000"/>
                </a:solidFill>
              </a:rPr>
              <a:t> </a:t>
            </a:r>
            <a:r>
              <a:rPr lang="de-DE" dirty="0" smtClean="0"/>
              <a:t>November2019 </a:t>
            </a:r>
          </a:p>
          <a:p>
            <a:pPr algn="ctr"/>
            <a:r>
              <a:rPr lang="de-DE" dirty="0" smtClean="0"/>
              <a:t>von 10:00 </a:t>
            </a:r>
            <a:r>
              <a:rPr lang="de-DE" dirty="0"/>
              <a:t>– </a:t>
            </a:r>
            <a:r>
              <a:rPr lang="de-DE" dirty="0" smtClean="0"/>
              <a:t>16:00</a:t>
            </a:r>
            <a:endParaRPr lang="de-DE" dirty="0"/>
          </a:p>
          <a:p>
            <a:pPr algn="ctr"/>
            <a:r>
              <a:rPr lang="de-DE" dirty="0"/>
              <a:t> in </a:t>
            </a:r>
            <a:r>
              <a:rPr lang="de-DE" dirty="0" smtClean="0"/>
              <a:t>Hannover</a:t>
            </a:r>
            <a:endParaRPr lang="de-DE" dirty="0"/>
          </a:p>
        </p:txBody>
      </p:sp>
      <p:sp>
        <p:nvSpPr>
          <p:cNvPr id="35" name="Rechteck 34"/>
          <p:cNvSpPr/>
          <p:nvPr/>
        </p:nvSpPr>
        <p:spPr>
          <a:xfrm>
            <a:off x="4348389" y="4141372"/>
            <a:ext cx="1199367" cy="369332"/>
          </a:xfrm>
          <a:prstGeom prst="rect">
            <a:avLst/>
          </a:prstGeom>
        </p:spPr>
        <p:txBody>
          <a:bodyPr wrap="none">
            <a:spAutoFit/>
          </a:bodyPr>
          <a:lstStyle/>
          <a:p>
            <a:r>
              <a:rPr lang="de-DE" b="1" dirty="0" smtClean="0">
                <a:solidFill>
                  <a:schemeClr val="accent2"/>
                </a:solidFill>
              </a:rPr>
              <a:t>Zielgruppe</a:t>
            </a:r>
            <a:endParaRPr lang="de-DE" b="1" dirty="0">
              <a:solidFill>
                <a:schemeClr val="accent2"/>
              </a:solidFill>
            </a:endParaRPr>
          </a:p>
        </p:txBody>
      </p:sp>
      <p:sp>
        <p:nvSpPr>
          <p:cNvPr id="20" name="Rechteck 19"/>
          <p:cNvSpPr/>
          <p:nvPr/>
        </p:nvSpPr>
        <p:spPr>
          <a:xfrm>
            <a:off x="3614062" y="4510704"/>
            <a:ext cx="2599331" cy="538609"/>
          </a:xfrm>
          <a:prstGeom prst="rect">
            <a:avLst/>
          </a:prstGeom>
        </p:spPr>
        <p:txBody>
          <a:bodyPr wrap="square">
            <a:spAutoFit/>
          </a:bodyPr>
          <a:lstStyle/>
          <a:p>
            <a:endParaRPr lang="de-DE" sz="1100" dirty="0"/>
          </a:p>
          <a:p>
            <a:r>
              <a:rPr lang="de-DE" dirty="0"/>
              <a:t> </a:t>
            </a:r>
          </a:p>
        </p:txBody>
      </p:sp>
      <p:sp>
        <p:nvSpPr>
          <p:cNvPr id="21" name="Rechteck 20"/>
          <p:cNvSpPr/>
          <p:nvPr/>
        </p:nvSpPr>
        <p:spPr>
          <a:xfrm>
            <a:off x="3614062" y="4510704"/>
            <a:ext cx="2599331" cy="1892826"/>
          </a:xfrm>
          <a:prstGeom prst="rect">
            <a:avLst/>
          </a:prstGeom>
        </p:spPr>
        <p:txBody>
          <a:bodyPr wrap="square">
            <a:spAutoFit/>
          </a:bodyPr>
          <a:lstStyle/>
          <a:p>
            <a:r>
              <a:rPr lang="de-DE" sz="1100" dirty="0" err="1" smtClean="0"/>
              <a:t>MitarbeiterInnen</a:t>
            </a:r>
            <a:r>
              <a:rPr lang="de-DE" sz="1100" dirty="0" smtClean="0"/>
              <a:t> der Sozialdienste, </a:t>
            </a:r>
            <a:r>
              <a:rPr lang="de-DE" sz="1100" dirty="0" err="1" smtClean="0"/>
              <a:t>MitarbeiterInnen</a:t>
            </a:r>
            <a:r>
              <a:rPr lang="de-DE" sz="1100" dirty="0" smtClean="0"/>
              <a:t> von </a:t>
            </a:r>
            <a:r>
              <a:rPr lang="de-DE" sz="1100" dirty="0" err="1" smtClean="0"/>
              <a:t>KiTas</a:t>
            </a:r>
            <a:r>
              <a:rPr lang="de-DE" sz="1100" dirty="0" smtClean="0"/>
              <a:t> und Schulen, Jugendhilfeträgern und Freizeiteinrichtungen, </a:t>
            </a:r>
            <a:r>
              <a:rPr lang="de-DE" sz="1100" dirty="0" err="1" smtClean="0"/>
              <a:t>LehrerInnen</a:t>
            </a:r>
            <a:r>
              <a:rPr lang="de-DE" sz="1100" dirty="0" smtClean="0"/>
              <a:t>, </a:t>
            </a:r>
            <a:r>
              <a:rPr lang="de-DE" sz="1100" dirty="0" err="1" smtClean="0"/>
              <a:t>ÄrztInnen</a:t>
            </a:r>
            <a:r>
              <a:rPr lang="de-DE" sz="1100" dirty="0" smtClean="0"/>
              <a:t>, </a:t>
            </a:r>
            <a:r>
              <a:rPr lang="de-DE" sz="1100" dirty="0" err="1" smtClean="0"/>
              <a:t>PsychologInnen</a:t>
            </a:r>
            <a:r>
              <a:rPr lang="de-DE" sz="1100" dirty="0" smtClean="0"/>
              <a:t>, </a:t>
            </a:r>
            <a:r>
              <a:rPr lang="de-DE" sz="1100" dirty="0" err="1" smtClean="0"/>
              <a:t>VormundInnen</a:t>
            </a:r>
            <a:r>
              <a:rPr lang="de-DE" sz="1100" dirty="0" smtClean="0"/>
              <a:t>, Verfahrensbeistände, Pflegeeltern sowie alle übrigen im Bereich der Kinder- und Jugendarbeit professionell und ehrenamtlich Tätigen. </a:t>
            </a:r>
            <a:endParaRPr lang="de-DE" sz="1100" dirty="0"/>
          </a:p>
          <a:p>
            <a:r>
              <a:rPr lang="de-DE" dirty="0"/>
              <a:t> </a:t>
            </a:r>
          </a:p>
        </p:txBody>
      </p:sp>
      <p:sp>
        <p:nvSpPr>
          <p:cNvPr id="22" name="Rechteck 21"/>
          <p:cNvSpPr/>
          <p:nvPr/>
        </p:nvSpPr>
        <p:spPr>
          <a:xfrm>
            <a:off x="1499287" y="294536"/>
            <a:ext cx="1236429" cy="369332"/>
          </a:xfrm>
          <a:prstGeom prst="rect">
            <a:avLst/>
          </a:prstGeom>
        </p:spPr>
        <p:txBody>
          <a:bodyPr wrap="none">
            <a:spAutoFit/>
          </a:bodyPr>
          <a:lstStyle/>
          <a:p>
            <a:r>
              <a:rPr lang="de-DE" b="1" dirty="0" smtClean="0">
                <a:solidFill>
                  <a:schemeClr val="accent2"/>
                </a:solidFill>
              </a:rPr>
              <a:t>Tagungsort</a:t>
            </a:r>
            <a:endParaRPr lang="de-DE" b="1" dirty="0">
              <a:solidFill>
                <a:schemeClr val="accent2"/>
              </a:solidFill>
            </a:endParaRPr>
          </a:p>
        </p:txBody>
      </p:sp>
      <p:sp>
        <p:nvSpPr>
          <p:cNvPr id="24" name="Rechteck 23"/>
          <p:cNvSpPr/>
          <p:nvPr/>
        </p:nvSpPr>
        <p:spPr>
          <a:xfrm>
            <a:off x="1112425" y="1980161"/>
            <a:ext cx="1285929" cy="369332"/>
          </a:xfrm>
          <a:prstGeom prst="rect">
            <a:avLst/>
          </a:prstGeom>
        </p:spPr>
        <p:txBody>
          <a:bodyPr wrap="none">
            <a:spAutoFit/>
          </a:bodyPr>
          <a:lstStyle/>
          <a:p>
            <a:r>
              <a:rPr lang="de-DE" b="1" dirty="0" smtClean="0">
                <a:solidFill>
                  <a:schemeClr val="accent2"/>
                </a:solidFill>
              </a:rPr>
              <a:t>Anmeldung</a:t>
            </a:r>
            <a:endParaRPr lang="de-DE" b="1" dirty="0">
              <a:solidFill>
                <a:schemeClr val="accent2"/>
              </a:solidFill>
            </a:endParaRPr>
          </a:p>
        </p:txBody>
      </p:sp>
      <p:sp>
        <p:nvSpPr>
          <p:cNvPr id="29" name="Rechteck 28"/>
          <p:cNvSpPr/>
          <p:nvPr/>
        </p:nvSpPr>
        <p:spPr>
          <a:xfrm>
            <a:off x="837758" y="2475411"/>
            <a:ext cx="2465409" cy="938719"/>
          </a:xfrm>
          <a:prstGeom prst="rect">
            <a:avLst/>
          </a:prstGeom>
        </p:spPr>
        <p:txBody>
          <a:bodyPr wrap="square">
            <a:spAutoFit/>
          </a:bodyPr>
          <a:lstStyle/>
          <a:p>
            <a:r>
              <a:rPr lang="de-DE" sz="1100" dirty="0" smtClean="0"/>
              <a:t>Zeitnah </a:t>
            </a:r>
            <a:r>
              <a:rPr lang="de-DE" sz="1100" dirty="0"/>
              <a:t>und ohne Anmeldefrist </a:t>
            </a:r>
            <a:r>
              <a:rPr lang="de-DE" sz="1100" dirty="0" smtClean="0"/>
              <a:t>bei:</a:t>
            </a:r>
            <a:endParaRPr lang="de-DE" sz="1100" dirty="0"/>
          </a:p>
          <a:p>
            <a:r>
              <a:rPr lang="de-DE" sz="1100" dirty="0"/>
              <a:t>Maria </a:t>
            </a:r>
            <a:r>
              <a:rPr lang="de-DE" sz="1100" dirty="0" err="1"/>
              <a:t>Mascia</a:t>
            </a:r>
            <a:r>
              <a:rPr lang="de-DE" sz="1100" dirty="0"/>
              <a:t>, </a:t>
            </a:r>
            <a:r>
              <a:rPr lang="de-DE" sz="1100" dirty="0" smtClean="0"/>
              <a:t>M.A.</a:t>
            </a:r>
          </a:p>
          <a:p>
            <a:r>
              <a:rPr lang="de-DE" sz="1100" dirty="0" smtClean="0"/>
              <a:t>Koordinatorin </a:t>
            </a:r>
            <a:r>
              <a:rPr lang="de-DE" sz="1100" dirty="0" err="1" smtClean="0"/>
              <a:t>bvvt</a:t>
            </a:r>
            <a:r>
              <a:rPr lang="de-DE" sz="1100" dirty="0" smtClean="0"/>
              <a:t> e.V</a:t>
            </a:r>
            <a:r>
              <a:rPr lang="de-DE" sz="1100" dirty="0"/>
              <a:t>.</a:t>
            </a:r>
          </a:p>
          <a:p>
            <a:r>
              <a:rPr lang="de-DE" sz="1100" dirty="0"/>
              <a:t>Freundallee 25, 30173 Hannover</a:t>
            </a:r>
          </a:p>
          <a:p>
            <a:r>
              <a:rPr lang="de-DE" sz="1100" dirty="0" smtClean="0">
                <a:hlinkClick r:id="rId2"/>
              </a:rPr>
              <a:t>maria.mascia@bvvt-ev.de</a:t>
            </a:r>
            <a:endParaRPr lang="de-DE" sz="1100" dirty="0"/>
          </a:p>
        </p:txBody>
      </p:sp>
      <p:sp>
        <p:nvSpPr>
          <p:cNvPr id="32" name="Rechteck 31"/>
          <p:cNvSpPr/>
          <p:nvPr/>
        </p:nvSpPr>
        <p:spPr>
          <a:xfrm>
            <a:off x="1282241" y="3883799"/>
            <a:ext cx="1724446" cy="369332"/>
          </a:xfrm>
          <a:prstGeom prst="rect">
            <a:avLst/>
          </a:prstGeom>
        </p:spPr>
        <p:txBody>
          <a:bodyPr wrap="none">
            <a:spAutoFit/>
          </a:bodyPr>
          <a:lstStyle/>
          <a:p>
            <a:r>
              <a:rPr lang="de-DE" b="1" dirty="0" smtClean="0">
                <a:solidFill>
                  <a:schemeClr val="accent2"/>
                </a:solidFill>
              </a:rPr>
              <a:t>Tagungsgebühr</a:t>
            </a:r>
            <a:r>
              <a:rPr lang="de-DE" dirty="0" smtClean="0"/>
              <a:t> </a:t>
            </a:r>
            <a:endParaRPr lang="de-DE" dirty="0"/>
          </a:p>
        </p:txBody>
      </p:sp>
      <p:sp>
        <p:nvSpPr>
          <p:cNvPr id="38" name="Rechteck 37"/>
          <p:cNvSpPr/>
          <p:nvPr/>
        </p:nvSpPr>
        <p:spPr>
          <a:xfrm>
            <a:off x="712763" y="4343851"/>
            <a:ext cx="2677885" cy="600164"/>
          </a:xfrm>
          <a:prstGeom prst="rect">
            <a:avLst/>
          </a:prstGeom>
        </p:spPr>
        <p:txBody>
          <a:bodyPr wrap="square">
            <a:spAutoFit/>
          </a:bodyPr>
          <a:lstStyle/>
          <a:p>
            <a:r>
              <a:rPr lang="de-DE" sz="1100" dirty="0" smtClean="0"/>
              <a:t>Mitglieder des </a:t>
            </a:r>
            <a:r>
              <a:rPr lang="de-DE" sz="1100" dirty="0" err="1" smtClean="0"/>
              <a:t>bvvt</a:t>
            </a:r>
            <a:r>
              <a:rPr lang="de-DE" sz="1100" dirty="0" smtClean="0"/>
              <a:t> e.V.</a:t>
            </a:r>
            <a:r>
              <a:rPr lang="de-DE" sz="1100" dirty="0" smtClean="0">
                <a:solidFill>
                  <a:srgbClr val="FF0000"/>
                </a:solidFill>
              </a:rPr>
              <a:t>: </a:t>
            </a:r>
            <a:r>
              <a:rPr lang="de-DE" sz="1100" dirty="0"/>
              <a:t>6</a:t>
            </a:r>
            <a:r>
              <a:rPr lang="de-DE" sz="1100" dirty="0" smtClean="0"/>
              <a:t>0€</a:t>
            </a:r>
          </a:p>
          <a:p>
            <a:r>
              <a:rPr lang="de-DE" sz="1100" dirty="0" smtClean="0"/>
              <a:t>Mitarbeiter v. Kooperationspartnern: 75€</a:t>
            </a:r>
          </a:p>
          <a:p>
            <a:r>
              <a:rPr lang="de-DE" sz="1100" dirty="0" smtClean="0"/>
              <a:t>Nichtmitglieder: </a:t>
            </a:r>
            <a:r>
              <a:rPr lang="de-DE" sz="1100" dirty="0"/>
              <a:t>9</a:t>
            </a:r>
            <a:r>
              <a:rPr lang="de-DE" sz="1100" dirty="0" smtClean="0"/>
              <a:t>0€</a:t>
            </a:r>
            <a:endParaRPr lang="de-DE" sz="1100" dirty="0"/>
          </a:p>
        </p:txBody>
      </p:sp>
      <p:sp>
        <p:nvSpPr>
          <p:cNvPr id="9" name="Textfeld 8"/>
          <p:cNvSpPr txBox="1"/>
          <p:nvPr/>
        </p:nvSpPr>
        <p:spPr>
          <a:xfrm>
            <a:off x="3625147" y="572853"/>
            <a:ext cx="2677886" cy="369332"/>
          </a:xfrm>
          <a:prstGeom prst="rect">
            <a:avLst/>
          </a:prstGeom>
          <a:noFill/>
        </p:spPr>
        <p:txBody>
          <a:bodyPr wrap="square" rtlCol="0">
            <a:spAutoFit/>
          </a:bodyPr>
          <a:lstStyle/>
          <a:p>
            <a:r>
              <a:rPr lang="de-DE" dirty="0" smtClean="0">
                <a:solidFill>
                  <a:schemeClr val="accent2"/>
                </a:solidFill>
              </a:rPr>
              <a:t>_____________________</a:t>
            </a:r>
            <a:endParaRPr lang="de-DE" dirty="0">
              <a:solidFill>
                <a:schemeClr val="accent2"/>
              </a:solidFill>
            </a:endParaRPr>
          </a:p>
        </p:txBody>
      </p:sp>
      <p:sp>
        <p:nvSpPr>
          <p:cNvPr id="12" name="Textfeld 11"/>
          <p:cNvSpPr txBox="1"/>
          <p:nvPr/>
        </p:nvSpPr>
        <p:spPr>
          <a:xfrm>
            <a:off x="3625147" y="2349493"/>
            <a:ext cx="2677886" cy="369332"/>
          </a:xfrm>
          <a:prstGeom prst="rect">
            <a:avLst/>
          </a:prstGeom>
          <a:noFill/>
        </p:spPr>
        <p:txBody>
          <a:bodyPr wrap="square" rtlCol="0">
            <a:spAutoFit/>
          </a:bodyPr>
          <a:lstStyle/>
          <a:p>
            <a:r>
              <a:rPr lang="de-DE" dirty="0" smtClean="0">
                <a:solidFill>
                  <a:schemeClr val="accent2"/>
                </a:solidFill>
              </a:rPr>
              <a:t>_____________________</a:t>
            </a:r>
            <a:endParaRPr lang="de-DE" dirty="0">
              <a:solidFill>
                <a:schemeClr val="accent2"/>
              </a:solidFill>
            </a:endParaRPr>
          </a:p>
        </p:txBody>
      </p:sp>
      <p:sp>
        <p:nvSpPr>
          <p:cNvPr id="40" name="Rechteck 39"/>
          <p:cNvSpPr/>
          <p:nvPr/>
        </p:nvSpPr>
        <p:spPr>
          <a:xfrm>
            <a:off x="7135491" y="294536"/>
            <a:ext cx="1349537" cy="369332"/>
          </a:xfrm>
          <a:prstGeom prst="rect">
            <a:avLst/>
          </a:prstGeom>
        </p:spPr>
        <p:txBody>
          <a:bodyPr wrap="none">
            <a:spAutoFit/>
          </a:bodyPr>
          <a:lstStyle/>
          <a:p>
            <a:r>
              <a:rPr lang="de-DE" b="1" dirty="0">
                <a:solidFill>
                  <a:schemeClr val="accent2"/>
                </a:solidFill>
              </a:rPr>
              <a:t>V</a:t>
            </a:r>
            <a:r>
              <a:rPr lang="de-DE" b="1" dirty="0" smtClean="0">
                <a:solidFill>
                  <a:schemeClr val="accent2"/>
                </a:solidFill>
              </a:rPr>
              <a:t>eranstalter</a:t>
            </a:r>
            <a:endParaRPr lang="de-DE" b="1" dirty="0">
              <a:solidFill>
                <a:schemeClr val="accent2"/>
              </a:solidFill>
            </a:endParaRPr>
          </a:p>
        </p:txBody>
      </p:sp>
      <p:pic>
        <p:nvPicPr>
          <p:cNvPr id="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6098" y="3719411"/>
            <a:ext cx="1238893" cy="843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Rechteck 42"/>
          <p:cNvSpPr/>
          <p:nvPr/>
        </p:nvSpPr>
        <p:spPr>
          <a:xfrm>
            <a:off x="1280028" y="5272451"/>
            <a:ext cx="1338572" cy="369332"/>
          </a:xfrm>
          <a:prstGeom prst="rect">
            <a:avLst/>
          </a:prstGeom>
        </p:spPr>
        <p:txBody>
          <a:bodyPr wrap="none">
            <a:spAutoFit/>
          </a:bodyPr>
          <a:lstStyle/>
          <a:p>
            <a:r>
              <a:rPr lang="de-DE" b="1" dirty="0" smtClean="0">
                <a:solidFill>
                  <a:schemeClr val="accent2"/>
                </a:solidFill>
              </a:rPr>
              <a:t>Verpflegung</a:t>
            </a:r>
            <a:endParaRPr lang="de-DE" dirty="0"/>
          </a:p>
        </p:txBody>
      </p:sp>
      <p:sp>
        <p:nvSpPr>
          <p:cNvPr id="45" name="Rechteck 44"/>
          <p:cNvSpPr/>
          <p:nvPr/>
        </p:nvSpPr>
        <p:spPr>
          <a:xfrm>
            <a:off x="712764" y="5641783"/>
            <a:ext cx="2677885" cy="430887"/>
          </a:xfrm>
          <a:prstGeom prst="rect">
            <a:avLst/>
          </a:prstGeom>
        </p:spPr>
        <p:txBody>
          <a:bodyPr wrap="square">
            <a:spAutoFit/>
          </a:bodyPr>
          <a:lstStyle/>
          <a:p>
            <a:r>
              <a:rPr lang="de-DE" sz="1100" dirty="0" smtClean="0"/>
              <a:t>Getränke  und Snacks sind in der Tagungsgebühr enthalten</a:t>
            </a:r>
            <a:r>
              <a:rPr lang="de-DE" sz="1100" dirty="0"/>
              <a:t>.</a:t>
            </a:r>
          </a:p>
        </p:txBody>
      </p:sp>
      <p:sp>
        <p:nvSpPr>
          <p:cNvPr id="2" name="Textfeld 1"/>
          <p:cNvSpPr txBox="1"/>
          <p:nvPr/>
        </p:nvSpPr>
        <p:spPr>
          <a:xfrm>
            <a:off x="6590421" y="4934973"/>
            <a:ext cx="2439676" cy="1446550"/>
          </a:xfrm>
          <a:prstGeom prst="rect">
            <a:avLst/>
          </a:prstGeom>
          <a:noFill/>
        </p:spPr>
        <p:txBody>
          <a:bodyPr wrap="square" rtlCol="0">
            <a:spAutoFit/>
          </a:bodyPr>
          <a:lstStyle/>
          <a:p>
            <a:r>
              <a:rPr lang="de-DE" sz="1100" dirty="0"/>
              <a:t>D</a:t>
            </a:r>
            <a:r>
              <a:rPr lang="de-DE" sz="1100" dirty="0" smtClean="0"/>
              <a:t>er </a:t>
            </a:r>
            <a:r>
              <a:rPr lang="de-DE" sz="1100" dirty="0"/>
              <a:t>Betreuungsverein Hildesheim e.V. </a:t>
            </a:r>
            <a:r>
              <a:rPr lang="de-DE" sz="1100" dirty="0" smtClean="0"/>
              <a:t>ist anerkannter </a:t>
            </a:r>
            <a:r>
              <a:rPr lang="de-DE" sz="1100" dirty="0"/>
              <a:t>Betreuungsverein </a:t>
            </a:r>
            <a:r>
              <a:rPr lang="de-DE" sz="1100" dirty="0" smtClean="0"/>
              <a:t>und Mitglied </a:t>
            </a:r>
            <a:r>
              <a:rPr lang="de-DE" sz="1100" dirty="0"/>
              <a:t>im Paritätischen Niedersachsen e.V</a:t>
            </a:r>
            <a:r>
              <a:rPr lang="de-DE" sz="1100" dirty="0" smtClean="0"/>
              <a:t>..</a:t>
            </a:r>
          </a:p>
          <a:p>
            <a:r>
              <a:rPr lang="de-DE" sz="1100" dirty="0" smtClean="0"/>
              <a:t>Er übernimmt u.a. </a:t>
            </a:r>
            <a:r>
              <a:rPr lang="de-DE" sz="1100" dirty="0"/>
              <a:t>Vormundschaften und </a:t>
            </a:r>
            <a:r>
              <a:rPr lang="de-DE" sz="1100" dirty="0" err="1"/>
              <a:t>Pflegschaften</a:t>
            </a:r>
            <a:r>
              <a:rPr lang="de-DE" sz="1100" dirty="0"/>
              <a:t> für Minderjährige gem. § 54 SGB </a:t>
            </a:r>
            <a:r>
              <a:rPr lang="de-DE" sz="1100" dirty="0" smtClean="0"/>
              <a:t>VIII  im Land Niedersachsen</a:t>
            </a:r>
            <a:r>
              <a:rPr lang="de-DE" sz="1100" dirty="0"/>
              <a:t>.</a:t>
            </a:r>
          </a:p>
        </p:txBody>
      </p:sp>
      <p:sp>
        <p:nvSpPr>
          <p:cNvPr id="5" name="Textfeld 4"/>
          <p:cNvSpPr txBox="1"/>
          <p:nvPr/>
        </p:nvSpPr>
        <p:spPr>
          <a:xfrm>
            <a:off x="6615706" y="1683009"/>
            <a:ext cx="2439675" cy="1723549"/>
          </a:xfrm>
          <a:prstGeom prst="rect">
            <a:avLst/>
          </a:prstGeom>
          <a:noFill/>
        </p:spPr>
        <p:txBody>
          <a:bodyPr wrap="square" rtlCol="0">
            <a:spAutoFit/>
          </a:bodyPr>
          <a:lstStyle/>
          <a:p>
            <a:r>
              <a:rPr lang="de-DE" sz="1100" dirty="0"/>
              <a:t>Der</a:t>
            </a:r>
            <a:r>
              <a:rPr lang="de-DE" dirty="0" smtClean="0"/>
              <a:t> </a:t>
            </a:r>
            <a:r>
              <a:rPr lang="de-DE" sz="1100" dirty="0" err="1"/>
              <a:t>bvvt</a:t>
            </a:r>
            <a:r>
              <a:rPr lang="de-DE" sz="1100" dirty="0"/>
              <a:t> </a:t>
            </a:r>
            <a:r>
              <a:rPr lang="de-DE" sz="1100" dirty="0" smtClean="0"/>
              <a:t>e.V. hat  das Ziel , Wissenschaft</a:t>
            </a:r>
            <a:r>
              <a:rPr lang="de-DE" sz="1100" dirty="0"/>
              <a:t>, Lehre, Forschung und Praxis auf dem Gebiet des  Vormundschaftswesens voranzutreiben. </a:t>
            </a:r>
            <a:r>
              <a:rPr lang="de-DE" sz="1100" dirty="0" smtClean="0"/>
              <a:t>Er fördert u.a. den </a:t>
            </a:r>
            <a:r>
              <a:rPr lang="de-DE" sz="1100" dirty="0"/>
              <a:t>Dialog, die Zusammenarbeit</a:t>
            </a:r>
            <a:r>
              <a:rPr lang="de-DE" sz="1100" dirty="0" smtClean="0"/>
              <a:t>, </a:t>
            </a:r>
            <a:r>
              <a:rPr lang="de-DE" sz="1100" dirty="0"/>
              <a:t>das Qualitätsmanagement und die Fortbildung </a:t>
            </a:r>
            <a:r>
              <a:rPr lang="de-DE" sz="1100" dirty="0" smtClean="0"/>
              <a:t>im Bereich </a:t>
            </a:r>
            <a:r>
              <a:rPr lang="de-DE" sz="1100" dirty="0"/>
              <a:t>des </a:t>
            </a:r>
            <a:r>
              <a:rPr lang="de-DE" sz="1100" dirty="0" smtClean="0"/>
              <a:t>Vormundschaftswesens. </a:t>
            </a:r>
            <a:endParaRPr lang="de-DE" sz="1100"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232" y="815551"/>
            <a:ext cx="1540629" cy="793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hteck 5"/>
          <p:cNvSpPr/>
          <p:nvPr/>
        </p:nvSpPr>
        <p:spPr>
          <a:xfrm>
            <a:off x="884650" y="757519"/>
            <a:ext cx="1847316" cy="938719"/>
          </a:xfrm>
          <a:prstGeom prst="rect">
            <a:avLst/>
          </a:prstGeom>
        </p:spPr>
        <p:txBody>
          <a:bodyPr wrap="square">
            <a:spAutoFit/>
          </a:bodyPr>
          <a:lstStyle/>
          <a:p>
            <a:r>
              <a:rPr lang="de-DE" sz="1100" dirty="0"/>
              <a:t>Ambulante Hilfen für Menschen mit Behinderung e. V. (AHMB e. V.) </a:t>
            </a:r>
          </a:p>
          <a:p>
            <a:r>
              <a:rPr lang="de-DE" sz="1100" dirty="0" err="1"/>
              <a:t>Eintrachtweg</a:t>
            </a:r>
            <a:r>
              <a:rPr lang="de-DE" sz="1100" dirty="0"/>
              <a:t> </a:t>
            </a:r>
            <a:r>
              <a:rPr lang="de-DE" sz="1100" dirty="0" smtClean="0"/>
              <a:t>19, </a:t>
            </a:r>
            <a:endParaRPr lang="de-DE" sz="1100" dirty="0"/>
          </a:p>
          <a:p>
            <a:r>
              <a:rPr lang="de-DE" sz="1100" dirty="0"/>
              <a:t>30173 Hannover </a:t>
            </a:r>
          </a:p>
        </p:txBody>
      </p:sp>
    </p:spTree>
    <p:extLst>
      <p:ext uri="{BB962C8B-B14F-4D97-AF65-F5344CB8AC3E}">
        <p14:creationId xmlns:p14="http://schemas.microsoft.com/office/powerpoint/2010/main" val="980811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p:cNvSpPr/>
          <p:nvPr/>
        </p:nvSpPr>
        <p:spPr>
          <a:xfrm>
            <a:off x="731520" y="143692"/>
            <a:ext cx="2677886" cy="6570618"/>
          </a:xfrm>
          <a:prstGeom prst="round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Abgerundetes Rechteck 10"/>
          <p:cNvSpPr/>
          <p:nvPr/>
        </p:nvSpPr>
        <p:spPr>
          <a:xfrm>
            <a:off x="3614062" y="126273"/>
            <a:ext cx="2677886" cy="6570618"/>
          </a:xfrm>
          <a:prstGeom prst="round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17"/>
          <p:cNvSpPr/>
          <p:nvPr/>
        </p:nvSpPr>
        <p:spPr>
          <a:xfrm>
            <a:off x="6496604" y="108854"/>
            <a:ext cx="2677886" cy="6570618"/>
          </a:xfrm>
          <a:prstGeom prst="round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Rechteck 1"/>
          <p:cNvSpPr/>
          <p:nvPr/>
        </p:nvSpPr>
        <p:spPr>
          <a:xfrm>
            <a:off x="811213" y="885275"/>
            <a:ext cx="2598193" cy="6001643"/>
          </a:xfrm>
          <a:prstGeom prst="rect">
            <a:avLst/>
          </a:prstGeom>
        </p:spPr>
        <p:txBody>
          <a:bodyPr wrap="square">
            <a:spAutoFit/>
          </a:bodyPr>
          <a:lstStyle/>
          <a:p>
            <a:r>
              <a:rPr lang="de-DE" sz="1200" dirty="0" smtClean="0"/>
              <a:t>09:30 </a:t>
            </a:r>
            <a:r>
              <a:rPr lang="de-DE" sz="1200" dirty="0"/>
              <a:t>Uhr	</a:t>
            </a:r>
            <a:r>
              <a:rPr lang="de-DE" sz="1200" dirty="0" smtClean="0"/>
              <a:t>Anmeldung, Kaffee</a:t>
            </a:r>
          </a:p>
          <a:p>
            <a:endParaRPr lang="de-DE" sz="1200" dirty="0"/>
          </a:p>
          <a:p>
            <a:r>
              <a:rPr lang="de-DE" sz="1200" dirty="0" smtClean="0"/>
              <a:t>10:00 </a:t>
            </a:r>
            <a:r>
              <a:rPr lang="de-DE" sz="1200" dirty="0"/>
              <a:t>Uhr	Begrüßung der Teilnehmenden und einleitende </a:t>
            </a:r>
            <a:r>
              <a:rPr lang="de-DE" sz="1200" dirty="0" smtClean="0"/>
              <a:t>Worte</a:t>
            </a:r>
          </a:p>
          <a:p>
            <a:endParaRPr lang="de-DE" sz="1200" dirty="0"/>
          </a:p>
          <a:p>
            <a:r>
              <a:rPr lang="de-DE" sz="1200" dirty="0" smtClean="0"/>
              <a:t>10:15 </a:t>
            </a:r>
            <a:r>
              <a:rPr lang="de-DE" sz="1200" dirty="0"/>
              <a:t>Uhr	Beitrag 1</a:t>
            </a:r>
            <a:r>
              <a:rPr lang="de-DE" sz="1200" dirty="0" smtClean="0"/>
              <a:t>:</a:t>
            </a:r>
          </a:p>
          <a:p>
            <a:r>
              <a:rPr lang="de-DE" sz="1200" dirty="0"/>
              <a:t>Wege aus Pflegefamilien und </a:t>
            </a:r>
            <a:r>
              <a:rPr lang="de-DE" sz="1200" dirty="0" smtClean="0"/>
              <a:t>Jugend-</a:t>
            </a:r>
            <a:r>
              <a:rPr lang="de-DE" sz="1200" dirty="0" err="1" smtClean="0"/>
              <a:t>wohngruppen</a:t>
            </a:r>
            <a:r>
              <a:rPr lang="de-DE" sz="1200" dirty="0" smtClean="0"/>
              <a:t> </a:t>
            </a:r>
            <a:r>
              <a:rPr lang="de-DE" sz="1200" dirty="0"/>
              <a:t>ins Erwachsenenleben. Anforderungen an die Übergansbegleitung für Care </a:t>
            </a:r>
            <a:r>
              <a:rPr lang="de-DE" sz="1200" dirty="0" err="1" smtClean="0"/>
              <a:t>Leaver</a:t>
            </a:r>
            <a:endParaRPr lang="de-DE" sz="1200" dirty="0" smtClean="0"/>
          </a:p>
          <a:p>
            <a:endParaRPr lang="de-DE" sz="1200" dirty="0"/>
          </a:p>
          <a:p>
            <a:r>
              <a:rPr lang="de-DE" sz="1200" dirty="0" smtClean="0"/>
              <a:t>11:15 </a:t>
            </a:r>
            <a:r>
              <a:rPr lang="de-DE" sz="1200" dirty="0"/>
              <a:t>Uhr	</a:t>
            </a:r>
            <a:r>
              <a:rPr lang="de-DE" sz="1200" dirty="0" smtClean="0"/>
              <a:t>Beitrag </a:t>
            </a:r>
            <a:r>
              <a:rPr lang="de-DE" sz="1200" dirty="0"/>
              <a:t>2</a:t>
            </a:r>
            <a:r>
              <a:rPr lang="de-DE" sz="1200" dirty="0" smtClean="0"/>
              <a:t>:</a:t>
            </a:r>
            <a:r>
              <a:rPr lang="de-DE" sz="1200" dirty="0"/>
              <a:t/>
            </a:r>
            <a:br>
              <a:rPr lang="de-DE" sz="1200" dirty="0"/>
            </a:br>
            <a:r>
              <a:rPr lang="de-DE" sz="1200" dirty="0"/>
              <a:t>Möglichkeiten der Unterstützung auf operativer Ebene durch Träger der Kinder- und </a:t>
            </a:r>
            <a:r>
              <a:rPr lang="de-DE" sz="1200" dirty="0" smtClean="0"/>
              <a:t>Jugendhilfe</a:t>
            </a:r>
          </a:p>
          <a:p>
            <a:endParaRPr lang="de-DE" sz="1200" dirty="0"/>
          </a:p>
          <a:p>
            <a:r>
              <a:rPr lang="de-DE" sz="1200" dirty="0" smtClean="0"/>
              <a:t>12:15 Uhr	Mittagessen</a:t>
            </a:r>
            <a:endParaRPr lang="de-DE" sz="1200" dirty="0"/>
          </a:p>
          <a:p>
            <a:endParaRPr lang="de-DE" sz="1200" dirty="0" smtClean="0"/>
          </a:p>
          <a:p>
            <a:r>
              <a:rPr lang="de-DE" sz="1200" dirty="0" smtClean="0"/>
              <a:t>13:15 Uhr 	Beitrag 3:</a:t>
            </a:r>
          </a:p>
          <a:p>
            <a:r>
              <a:rPr lang="de-DE" sz="1200" dirty="0" smtClean="0"/>
              <a:t>Der Spagat zwischen dem Wunsch nach Selbständigkeit und dem Bedarf der Unterstützung</a:t>
            </a:r>
            <a:r>
              <a:rPr lang="de-DE" sz="1200" dirty="0"/>
              <a:t/>
            </a:r>
            <a:br>
              <a:rPr lang="de-DE" sz="1200" dirty="0"/>
            </a:br>
            <a:endParaRPr lang="de-DE" sz="1200" dirty="0"/>
          </a:p>
          <a:p>
            <a:r>
              <a:rPr lang="de-DE" sz="1200" dirty="0" smtClean="0"/>
              <a:t>14:15 </a:t>
            </a:r>
            <a:r>
              <a:rPr lang="de-DE" sz="1200" dirty="0"/>
              <a:t>Uhr	</a:t>
            </a:r>
            <a:r>
              <a:rPr lang="de-DE" sz="1200" dirty="0" smtClean="0"/>
              <a:t>Imbiss und Open Space (</a:t>
            </a:r>
            <a:r>
              <a:rPr lang="de-DE" sz="1200" dirty="0"/>
              <a:t>Vorstellung </a:t>
            </a:r>
            <a:r>
              <a:rPr lang="de-DE" sz="1200" dirty="0" err="1" smtClean="0"/>
              <a:t>Good</a:t>
            </a:r>
            <a:r>
              <a:rPr lang="de-DE" sz="1200" dirty="0" smtClean="0"/>
              <a:t> </a:t>
            </a:r>
            <a:r>
              <a:rPr lang="de-DE" sz="1200" dirty="0"/>
              <a:t>Practice </a:t>
            </a:r>
            <a:r>
              <a:rPr lang="de-DE" sz="1200" dirty="0" smtClean="0"/>
              <a:t>Modelle)</a:t>
            </a:r>
          </a:p>
          <a:p>
            <a:endParaRPr lang="de-DE" sz="1200" dirty="0" smtClean="0"/>
          </a:p>
          <a:p>
            <a:r>
              <a:rPr lang="de-DE" sz="1200" dirty="0" smtClean="0"/>
              <a:t>15:15 </a:t>
            </a:r>
            <a:r>
              <a:rPr lang="de-DE" sz="1200" dirty="0"/>
              <a:t>Uhr	</a:t>
            </a:r>
            <a:r>
              <a:rPr lang="de-DE" sz="1200" dirty="0" smtClean="0"/>
              <a:t>Diskussion und Raum für Austausch</a:t>
            </a:r>
          </a:p>
          <a:p>
            <a:endParaRPr lang="de-DE" sz="1200" dirty="0"/>
          </a:p>
          <a:p>
            <a:r>
              <a:rPr lang="de-DE" sz="1200" dirty="0" smtClean="0"/>
              <a:t>16:00 </a:t>
            </a:r>
            <a:r>
              <a:rPr lang="de-DE" sz="1200" dirty="0"/>
              <a:t>Uhr	Verabschiedung und Ende der Veranstaltung </a:t>
            </a:r>
          </a:p>
        </p:txBody>
      </p:sp>
      <p:sp>
        <p:nvSpPr>
          <p:cNvPr id="3" name="Rechteck 2"/>
          <p:cNvSpPr/>
          <p:nvPr/>
        </p:nvSpPr>
        <p:spPr>
          <a:xfrm>
            <a:off x="1305862" y="294536"/>
            <a:ext cx="1555426" cy="369332"/>
          </a:xfrm>
          <a:prstGeom prst="rect">
            <a:avLst/>
          </a:prstGeom>
        </p:spPr>
        <p:txBody>
          <a:bodyPr wrap="none">
            <a:spAutoFit/>
          </a:bodyPr>
          <a:lstStyle/>
          <a:p>
            <a:r>
              <a:rPr lang="de-DE" b="1" dirty="0">
                <a:solidFill>
                  <a:schemeClr val="accent2"/>
                </a:solidFill>
              </a:rPr>
              <a:t>Tagungsablauf</a:t>
            </a:r>
          </a:p>
        </p:txBody>
      </p:sp>
      <p:sp>
        <p:nvSpPr>
          <p:cNvPr id="27" name="Rechteck 26"/>
          <p:cNvSpPr/>
          <p:nvPr/>
        </p:nvSpPr>
        <p:spPr>
          <a:xfrm>
            <a:off x="3586516" y="885275"/>
            <a:ext cx="2705432" cy="5509200"/>
          </a:xfrm>
          <a:prstGeom prst="rect">
            <a:avLst/>
          </a:prstGeom>
        </p:spPr>
        <p:txBody>
          <a:bodyPr wrap="square">
            <a:spAutoFit/>
          </a:bodyPr>
          <a:lstStyle/>
          <a:p>
            <a:r>
              <a:rPr lang="de-DE" sz="1100" dirty="0"/>
              <a:t>Auf dem Weg in die Volljährigkeit müssen alle junge Menschen sich mit komplexen Anforderungen und veränderten Perspektiven auseinandersetzen. Sie benötigen in der Regel Unterstützung.</a:t>
            </a:r>
          </a:p>
          <a:p>
            <a:r>
              <a:rPr lang="de-DE" sz="1100" dirty="0"/>
              <a:t>Jugendliche, die im Rahmen von Maßnahmen der Kinder- und Jugendhilfe und unter Vormundschaft herangewachsen sind, haben diesbezüglich einen weit höheren Bedarf. Sie müssen den sicheren Rahmen der Jugendhilfe verlassen und die Kontinuität der bestehenden Beziehungen ist gefährdet. Nicht selten leiden sie unter einem Mangel an stabilen Netzwerken und geringen materiellen Ressourcen. Zudem haben sie kaum oder konfliktbehafteten Kontakt zu ihren Herkunfts- und/ oder Pflegefamilien.</a:t>
            </a:r>
          </a:p>
          <a:p>
            <a:r>
              <a:rPr lang="de-DE" sz="1100" dirty="0"/>
              <a:t>In dieser Fortbildung steht im Zentrum, wie diese jungen Menschen im Übergang zur Selbständigkeit und Selbstbestimmung pädagogisch so begleitet werden können, dass sowohl ihrem Wunsch auf Unterstützung als auch gerade der Ablehnung derselben Rechnung getragen wird. Alltagspraktische pragmatische Lösungsansätze aus dem Bereich der Kinder- und Jugendhilfe, dem Sozialgesetzbuch und staatlichen Institutionen werden  </a:t>
            </a:r>
            <a:r>
              <a:rPr lang="de-DE" sz="1100" dirty="0" smtClean="0"/>
              <a:t>aufgezeigt. Verschiedene </a:t>
            </a:r>
            <a:r>
              <a:rPr lang="de-DE" sz="1100" dirty="0" err="1"/>
              <a:t>Good</a:t>
            </a:r>
            <a:r>
              <a:rPr lang="de-DE" sz="1100" dirty="0"/>
              <a:t> Practice Modelle werden vorgestellt und </a:t>
            </a:r>
            <a:r>
              <a:rPr lang="de-DE" sz="1100" dirty="0" smtClean="0"/>
              <a:t>diskutiert</a:t>
            </a:r>
            <a:r>
              <a:rPr lang="de-DE" sz="1100" dirty="0"/>
              <a:t>.</a:t>
            </a:r>
          </a:p>
        </p:txBody>
      </p:sp>
      <p:sp>
        <p:nvSpPr>
          <p:cNvPr id="28" name="Rechteck 27"/>
          <p:cNvSpPr/>
          <p:nvPr/>
        </p:nvSpPr>
        <p:spPr>
          <a:xfrm>
            <a:off x="3980091" y="294536"/>
            <a:ext cx="2044919" cy="369332"/>
          </a:xfrm>
          <a:prstGeom prst="rect">
            <a:avLst/>
          </a:prstGeom>
        </p:spPr>
        <p:txBody>
          <a:bodyPr wrap="none">
            <a:spAutoFit/>
          </a:bodyPr>
          <a:lstStyle/>
          <a:p>
            <a:r>
              <a:rPr lang="de-DE" b="1" dirty="0" smtClean="0">
                <a:solidFill>
                  <a:schemeClr val="accent2"/>
                </a:solidFill>
              </a:rPr>
              <a:t>Fortbildungsinhalte</a:t>
            </a:r>
            <a:endParaRPr lang="de-DE" b="1" dirty="0">
              <a:solidFill>
                <a:schemeClr val="accent2"/>
              </a:solidFill>
            </a:endParaRPr>
          </a:p>
        </p:txBody>
      </p:sp>
      <p:sp>
        <p:nvSpPr>
          <p:cNvPr id="15" name="Rechteck 14"/>
          <p:cNvSpPr/>
          <p:nvPr/>
        </p:nvSpPr>
        <p:spPr>
          <a:xfrm>
            <a:off x="7066777" y="4028224"/>
            <a:ext cx="1670265" cy="369332"/>
          </a:xfrm>
          <a:prstGeom prst="rect">
            <a:avLst/>
          </a:prstGeom>
        </p:spPr>
        <p:txBody>
          <a:bodyPr wrap="none">
            <a:spAutoFit/>
          </a:bodyPr>
          <a:lstStyle/>
          <a:p>
            <a:r>
              <a:rPr lang="de-DE" b="1" dirty="0">
                <a:solidFill>
                  <a:schemeClr val="accent2"/>
                </a:solidFill>
              </a:rPr>
              <a:t>Mitveranstalter</a:t>
            </a:r>
          </a:p>
        </p:txBody>
      </p:sp>
      <p:pic>
        <p:nvPicPr>
          <p:cNvPr id="17" name="Grafik 16"/>
          <p:cNvPicPr/>
          <p:nvPr/>
        </p:nvPicPr>
        <p:blipFill>
          <a:blip r:embed="rId2">
            <a:extLst>
              <a:ext uri="{28A0092B-C50C-407E-A947-70E740481C1C}">
                <a14:useLocalDpi xmlns:a14="http://schemas.microsoft.com/office/drawing/2010/main" val="0"/>
              </a:ext>
            </a:extLst>
          </a:blip>
          <a:srcRect/>
          <a:stretch>
            <a:fillRect/>
          </a:stretch>
        </p:blipFill>
        <p:spPr bwMode="auto">
          <a:xfrm>
            <a:off x="6873276" y="4579034"/>
            <a:ext cx="1853565" cy="1036320"/>
          </a:xfrm>
          <a:prstGeom prst="rect">
            <a:avLst/>
          </a:prstGeom>
          <a:noFill/>
        </p:spPr>
      </p:pic>
      <p:sp>
        <p:nvSpPr>
          <p:cNvPr id="16" name="Rechteck 15"/>
          <p:cNvSpPr/>
          <p:nvPr/>
        </p:nvSpPr>
        <p:spPr>
          <a:xfrm>
            <a:off x="6672674" y="920444"/>
            <a:ext cx="2599331" cy="2631490"/>
          </a:xfrm>
          <a:prstGeom prst="rect">
            <a:avLst/>
          </a:prstGeom>
        </p:spPr>
        <p:txBody>
          <a:bodyPr wrap="square">
            <a:spAutoFit/>
          </a:bodyPr>
          <a:lstStyle/>
          <a:p>
            <a:r>
              <a:rPr lang="de-DE" sz="1100" dirty="0"/>
              <a:t>Referentin Beitrag 1: </a:t>
            </a:r>
            <a:endParaRPr lang="de-DE" sz="1100" dirty="0" smtClean="0"/>
          </a:p>
          <a:p>
            <a:r>
              <a:rPr lang="de-DE" sz="1100" dirty="0" smtClean="0"/>
              <a:t>Dr. Severine Thomas, Universität Hildesheim.</a:t>
            </a:r>
            <a:endParaRPr lang="de-DE" sz="1100" dirty="0"/>
          </a:p>
          <a:p>
            <a:endParaRPr lang="de-DE" sz="1100" dirty="0"/>
          </a:p>
          <a:p>
            <a:r>
              <a:rPr lang="de-DE" sz="1100" dirty="0" smtClean="0"/>
              <a:t>Referentin Beitrag 2:</a:t>
            </a:r>
          </a:p>
          <a:p>
            <a:r>
              <a:rPr lang="de-DE" sz="1100" dirty="0" smtClean="0"/>
              <a:t>Sigrid </a:t>
            </a:r>
            <a:r>
              <a:rPr lang="de-DE" sz="1100" dirty="0" err="1"/>
              <a:t>Boutebiba</a:t>
            </a:r>
            <a:r>
              <a:rPr lang="de-DE" sz="1100" dirty="0"/>
              <a:t>-Ludwig, </a:t>
            </a:r>
            <a:r>
              <a:rPr lang="de-DE" sz="1100" dirty="0" smtClean="0"/>
              <a:t>DIAKOVERE </a:t>
            </a:r>
            <a:r>
              <a:rPr lang="de-DE" sz="1100" dirty="0"/>
              <a:t>Annastift Leben und Lernen gGmbH</a:t>
            </a:r>
          </a:p>
          <a:p>
            <a:endParaRPr lang="de-DE" sz="1100" dirty="0" smtClean="0"/>
          </a:p>
          <a:p>
            <a:r>
              <a:rPr lang="de-DE" sz="1100" dirty="0" smtClean="0"/>
              <a:t>Referentin </a:t>
            </a:r>
            <a:r>
              <a:rPr lang="de-DE" sz="1100" dirty="0"/>
              <a:t>Beitrag </a:t>
            </a:r>
            <a:r>
              <a:rPr lang="de-DE" sz="1100" dirty="0" smtClean="0"/>
              <a:t>3:</a:t>
            </a:r>
          </a:p>
          <a:p>
            <a:r>
              <a:rPr lang="de-DE" sz="1100" dirty="0" smtClean="0"/>
              <a:t>Laura </a:t>
            </a:r>
            <a:r>
              <a:rPr lang="de-DE" sz="1100" dirty="0" err="1" smtClean="0"/>
              <a:t>Brüchle</a:t>
            </a:r>
            <a:r>
              <a:rPr lang="de-DE" sz="1100" dirty="0" smtClean="0"/>
              <a:t>, Vertreterin </a:t>
            </a:r>
            <a:r>
              <a:rPr lang="de-DE" sz="1100" dirty="0"/>
              <a:t>Care </a:t>
            </a:r>
            <a:r>
              <a:rPr lang="de-DE" sz="1100" dirty="0" err="1"/>
              <a:t>Leaver</a:t>
            </a:r>
            <a:r>
              <a:rPr lang="de-DE" sz="1100" dirty="0"/>
              <a:t> e.V</a:t>
            </a:r>
            <a:r>
              <a:rPr lang="de-DE" sz="1100" dirty="0" smtClean="0"/>
              <a:t>., Stud. </a:t>
            </a:r>
            <a:r>
              <a:rPr lang="de-DE" sz="1100" dirty="0" err="1" smtClean="0"/>
              <a:t>Soz.Päd</a:t>
            </a:r>
            <a:r>
              <a:rPr lang="de-DE" sz="1100" dirty="0" smtClean="0"/>
              <a:t> BA</a:t>
            </a:r>
          </a:p>
          <a:p>
            <a:endParaRPr lang="de-DE" sz="1100" dirty="0"/>
          </a:p>
          <a:p>
            <a:r>
              <a:rPr lang="de-DE" sz="1100" dirty="0" smtClean="0"/>
              <a:t>Moderation: </a:t>
            </a:r>
          </a:p>
          <a:p>
            <a:r>
              <a:rPr lang="de-DE" sz="1100" dirty="0" smtClean="0"/>
              <a:t>Anne-Katrin Keese</a:t>
            </a:r>
            <a:r>
              <a:rPr lang="de-DE" sz="1100" smtClean="0"/>
              <a:t>, Vorstandsmitglied bvvt</a:t>
            </a:r>
            <a:r>
              <a:rPr lang="de-DE" sz="1100" dirty="0" smtClean="0"/>
              <a:t> e.V.</a:t>
            </a:r>
            <a:endParaRPr lang="de-DE" sz="1100" dirty="0"/>
          </a:p>
        </p:txBody>
      </p:sp>
      <p:sp>
        <p:nvSpPr>
          <p:cNvPr id="21" name="Rechteck 20"/>
          <p:cNvSpPr/>
          <p:nvPr/>
        </p:nvSpPr>
        <p:spPr>
          <a:xfrm>
            <a:off x="7011922" y="294536"/>
            <a:ext cx="1647246" cy="369332"/>
          </a:xfrm>
          <a:prstGeom prst="rect">
            <a:avLst/>
          </a:prstGeom>
        </p:spPr>
        <p:txBody>
          <a:bodyPr wrap="none">
            <a:spAutoFit/>
          </a:bodyPr>
          <a:lstStyle/>
          <a:p>
            <a:r>
              <a:rPr lang="de-DE" b="1" dirty="0">
                <a:solidFill>
                  <a:schemeClr val="accent2"/>
                </a:solidFill>
              </a:rPr>
              <a:t>Referent/innen</a:t>
            </a:r>
          </a:p>
        </p:txBody>
      </p:sp>
    </p:spTree>
    <p:extLst>
      <p:ext uri="{BB962C8B-B14F-4D97-AF65-F5344CB8AC3E}">
        <p14:creationId xmlns:p14="http://schemas.microsoft.com/office/powerpoint/2010/main" val="711860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433</Words>
  <Application>Microsoft Office PowerPoint</Application>
  <PresentationFormat>A4-Papier (210x297 mm)</PresentationFormat>
  <Paragraphs>70</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frank</dc:creator>
  <cp:lastModifiedBy>bvvt e. V. 1</cp:lastModifiedBy>
  <cp:revision>69</cp:revision>
  <dcterms:created xsi:type="dcterms:W3CDTF">2019-02-11T07:41:28Z</dcterms:created>
  <dcterms:modified xsi:type="dcterms:W3CDTF">2019-09-13T08:45:07Z</dcterms:modified>
</cp:coreProperties>
</file>